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25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81.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5.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9.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7.jpg"/></Relationships>
</file>

<file path=ppt/slides/_rels/slide81.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2.jpg"/></Relationships>
</file>

<file path=ppt/slides/_rels/slide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L4.1 CNN </a:t>
            </a:r>
            <a:r>
              <a:rPr lang="en-US"/>
              <a:t>and RNN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846659"/>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72</m:t>
                    </m:r>
                  </m:oMath>
                </a14:m>
                <a:r>
                  <a:rPr lang="en-US" sz="2000" dirty="0"/>
                  <a:t> (not counting biases)</a:t>
                </a:r>
              </a:p>
              <a:p>
                <a:r>
                  <a:rPr lang="en-US" sz="2000" dirty="0"/>
                  <a:t>No. MULs: </a:t>
                </a:r>
                <a14:m>
                  <m:oMath xmlns:m="http://schemas.openxmlformats.org/officeDocument/2006/math">
                    <m:r>
                      <a:rPr lang="en-US" sz="2000" i="1">
                        <a:latin typeface="Cambria Math" panose="02040503050406030204" pitchFamily="18" charset="0"/>
                      </a:rPr>
                      <m:t>3∗3∗2∗4∗4∗4=1152</m:t>
                    </m:r>
                  </m:oMath>
                </a14:m>
                <a:r>
                  <a:rPr lang="zh-TW" altLang="en-US" sz="2000" dirty="0"/>
                  <a:t> </a:t>
                </a:r>
                <a:r>
                  <a:rPr lang="en-US" altLang="zh-TW" sz="2000" dirty="0"/>
                  <a:t>(</a:t>
                </a:r>
                <a14:m>
                  <m:oMath xmlns:m="http://schemas.openxmlformats.org/officeDocument/2006/math">
                    <m:r>
                      <a:rPr lang="en-US" sz="2000" i="1">
                        <a:latin typeface="Cambria Math" panose="02040503050406030204" pitchFamily="18" charset="0"/>
                      </a:rPr>
                      <m:t>3∗3∗2</m:t>
                    </m:r>
                  </m:oMath>
                </a14:m>
                <a:r>
                  <a:rPr lang="en-US" altLang="zh-TW" sz="2000" dirty="0"/>
                  <a:t> MULs to compute each output element, with </a:t>
                </a:r>
                <a14:m>
                  <m:oMath xmlns:m="http://schemas.openxmlformats.org/officeDocument/2006/math">
                    <m:r>
                      <a:rPr lang="en-US" sz="2000" i="1">
                        <a:latin typeface="Cambria Math" panose="02040503050406030204" pitchFamily="18" charset="0"/>
                      </a:rPr>
                      <m:t>4∗4∗4</m:t>
                    </m:r>
                  </m:oMath>
                </a14:m>
                <a:r>
                  <a:rPr lang="en-US" altLang="zh-TW" sz="2000" dirty="0"/>
                  <a:t> output elements)</a:t>
                </a:r>
                <a:endParaRPr lang="zh-TW" altLang="en-US" sz="20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846659"/>
              </a:xfrm>
              <a:prstGeom prst="rect">
                <a:avLst/>
              </a:prstGeom>
              <a:blipFill>
                <a:blip r:embed="rId3"/>
                <a:stretch>
                  <a:fillRect l="-4188" t="-3974" b="-7947"/>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D7C3790-83EC-4519-AD6C-71BD7EEA61BE}"/>
                  </a:ext>
                </a:extLst>
              </p:cNvPr>
              <p:cNvSpPr txBox="1"/>
              <p:nvPr/>
            </p:nvSpPr>
            <p:spPr>
              <a:xfrm>
                <a:off x="2286000" y="324433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∗4</m:t>
                      </m:r>
                    </m:oMath>
                  </m:oMathPara>
                </a14:m>
                <a:endParaRPr lang="en-SE" dirty="0"/>
              </a:p>
            </p:txBody>
          </p:sp>
        </mc:Choice>
        <mc:Fallback xmlns="">
          <p:sp>
            <p:nvSpPr>
              <p:cNvPr id="23" name="TextBox 22">
                <a:extLst>
                  <a:ext uri="{FF2B5EF4-FFF2-40B4-BE49-F238E27FC236}">
                    <a16:creationId xmlns:a16="http://schemas.microsoft.com/office/drawing/2014/main" id="{BD7C3790-83EC-4519-AD6C-71BD7EEA61BE}"/>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 </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85000" lnSpcReduction="1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a:t>
                </a:r>
                <a:r>
                  <a:rPr lang="en-US"/>
                  <a:t>consecutive image frames </a:t>
                </a:r>
                <a:r>
                  <a:rPr lang="en-US" dirty="0"/>
                  <a:t>in a video clip, we can either stack together a fixed number of frames as input to a CNN (e.g., grouping four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input images to form a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×12</m:t>
                    </m:r>
                  </m:oMath>
                </a14:m>
                <a:r>
                  <a:rPr lang="en-US" dirty="0"/>
                  <a:t> input image),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mc:Choice>
        <mc:Fallback>
          <p:sp>
            <p:nvSpPr>
              <p:cNvPr id="3" name="Content Placeholder 2">
                <a:extLst>
                  <a:ext uri="{FF2B5EF4-FFF2-40B4-BE49-F238E27FC236}">
                    <a16:creationId xmlns:a16="http://schemas.microsoft.com/office/drawing/2014/main" id="{FE7536A8-F7BA-4CE4-A6A1-F94E172EE31B}"/>
                  </a:ext>
                </a:extLst>
              </p:cNvPr>
              <p:cNvSpPr>
                <a:spLocks noGrp="1" noRot="1" noChangeAspect="1" noMove="1" noResize="1" noEditPoints="1" noAdjustHandles="1" noChangeArrowheads="1" noChangeShapeType="1" noTextEdit="1"/>
              </p:cNvSpPr>
              <p:nvPr>
                <p:ph idx="1"/>
              </p:nvPr>
            </p:nvSpPr>
            <p:spPr>
              <a:xfrm>
                <a:off x="467989" y="1129966"/>
                <a:ext cx="8229600" cy="5400069"/>
              </a:xfrm>
              <a:blipFill>
                <a:blip r:embed="rId4"/>
                <a:stretch>
                  <a:fillRect l="-1259" t="-1693" r="-2444"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The char w. largest logit (highest probability) is likely, but not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5941</TotalTime>
  <Words>8142</Words>
  <Application>Microsoft Office PowerPoint</Application>
  <PresentationFormat>On-screen Show (4:3)</PresentationFormat>
  <Paragraphs>1250</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Cambria Math</vt:lpstr>
      <vt:lpstr>Century Schoolbook</vt:lpstr>
      <vt:lpstr>Courier New</vt:lpstr>
      <vt:lpstr>Roboto</vt:lpstr>
      <vt:lpstr>Times New Roman</vt:lpstr>
      <vt:lpstr>Default Design</vt:lpstr>
      <vt:lpstr>L4.1 CNN and RNN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470</cp:revision>
  <dcterms:created xsi:type="dcterms:W3CDTF">2020-03-21T16:53:45Z</dcterms:created>
  <dcterms:modified xsi:type="dcterms:W3CDTF">2021-05-01T08:28:17Z</dcterms:modified>
</cp:coreProperties>
</file>